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2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6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2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6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3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3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0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4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7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5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3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E565E-DD63-41DA-8E3E-B59484FD852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F71C-692E-42A3-A10D-A40B708E5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5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2000"/>
            <a:ext cx="6172200" cy="4648200"/>
          </a:xfrm>
        </p:spPr>
        <p:txBody>
          <a:bodyPr>
            <a:normAutofit/>
          </a:bodyPr>
          <a:lstStyle/>
          <a:p>
            <a:r>
              <a:rPr lang="ar-EG" smtClean="0">
                <a:solidFill>
                  <a:srgbClr val="FF0000"/>
                </a:solidFill>
              </a:rPr>
              <a:t>الفصل </a:t>
            </a:r>
            <a:r>
              <a:rPr lang="ar-EG" dirty="0" smtClean="0">
                <a:solidFill>
                  <a:srgbClr val="FF0000"/>
                </a:solidFill>
              </a:rPr>
              <a:t>الخــــــامس</a:t>
            </a:r>
            <a:br>
              <a:rPr lang="ar-EG" dirty="0" smtClean="0">
                <a:solidFill>
                  <a:srgbClr val="FF0000"/>
                </a:solidFill>
              </a:rPr>
            </a:br>
            <a:r>
              <a:rPr lang="ar-EG" b="1" dirty="0" smtClean="0">
                <a:solidFill>
                  <a:srgbClr val="00B0F0"/>
                </a:solidFill>
              </a:rPr>
              <a:t>مهارات الكتابة</a:t>
            </a:r>
            <a:r>
              <a:rPr lang="ar-EG" dirty="0" smtClean="0">
                <a:solidFill>
                  <a:srgbClr val="FF0000"/>
                </a:solidFill>
              </a:rPr>
              <a:t/>
            </a:r>
            <a:br>
              <a:rPr lang="ar-EG" dirty="0" smtClean="0">
                <a:solidFill>
                  <a:srgbClr val="FF0000"/>
                </a:solidFill>
              </a:rPr>
            </a:br>
            <a:r>
              <a:rPr lang="ar-EG" dirty="0" smtClean="0">
                <a:solidFill>
                  <a:srgbClr val="FF0000"/>
                </a:solidFill>
              </a:rPr>
              <a:t>اعداد وتقديم د/ سيد فهمى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74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09600"/>
            <a:ext cx="710785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b="1" dirty="0" smtClean="0"/>
              <a:t> </a:t>
            </a:r>
            <a:r>
              <a:rPr lang="ar-EG" sz="2400" b="1" dirty="0" smtClean="0"/>
              <a:t>الفصل الخامس  : مهارات الكتابة </a:t>
            </a:r>
          </a:p>
          <a:p>
            <a:pPr algn="r"/>
            <a:r>
              <a:rPr lang="ar-EG" sz="2000" b="1" dirty="0" smtClean="0">
                <a:solidFill>
                  <a:srgbClr val="FF0000"/>
                </a:solidFill>
              </a:rPr>
              <a:t> مقدمـــة :</a:t>
            </a:r>
            <a:r>
              <a:rPr lang="ar-EG" b="1" dirty="0" smtClean="0"/>
              <a:t>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 الكتابة بمعناها العام ( الانشاء ) وهى عملية ليست سهلة ؛ لأنها تتطلب اعدادا يتضمن تحديد الأهداف ، ومعرفة الجمهور ، والألفة بالموضوع وما يشتمل عليه من معلومات ، وما يستند اليه من مراجع ومصادر ، ثم بعد كل ذلك يبدأ الكاتب فى التأليف والانشاء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</a:t>
            </a:r>
            <a:r>
              <a:rPr lang="ar-EG" b="1" dirty="0" smtClean="0">
                <a:solidFill>
                  <a:srgbClr val="00B050"/>
                </a:solidFill>
              </a:rPr>
              <a:t>ومن الأمور التى يجب على الكاتب مراعاتها فى مرحلة الانشاء والتاليف  الآتى</a:t>
            </a:r>
            <a:r>
              <a:rPr lang="ar-EG" b="1" dirty="0" smtClean="0"/>
              <a:t> :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الجانب التنظيمى </a:t>
            </a:r>
            <a:r>
              <a:rPr lang="ar-EG" b="1" dirty="0" smtClean="0"/>
              <a:t>: يقسم موضوعه الى : مقدمة ، وصلب أو متن ، وخاتمة .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الجانب الفكرى : </a:t>
            </a:r>
            <a:r>
              <a:rPr lang="ar-EG" b="1" dirty="0" smtClean="0"/>
              <a:t>وضوح الأفكار ، سلامتها ، ترابطها ، اتساقها ، منطقيتها  ، تسلسلها .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الجانب الأسلوبى : </a:t>
            </a:r>
            <a:r>
              <a:rPr lang="ar-EG" b="1" dirty="0" smtClean="0"/>
              <a:t>سلامة الألفاظ والجمل والعبارات ، مناسبة الأسلوب للجمهور .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آليات الكتابة </a:t>
            </a:r>
            <a:r>
              <a:rPr lang="ar-EG" b="1" dirty="0" smtClean="0"/>
              <a:t>: صحة الرسم الاملائى ، وضوح الخط وجماله .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الجانب القاعدى </a:t>
            </a:r>
            <a:r>
              <a:rPr lang="ar-EG" b="1" dirty="0" smtClean="0"/>
              <a:t>: مراعاة الصحة النحوية والصرفية .</a:t>
            </a:r>
          </a:p>
          <a:p>
            <a:pPr algn="r"/>
            <a:r>
              <a:rPr lang="ar-EG" b="1" dirty="0" smtClean="0"/>
              <a:t># </a:t>
            </a:r>
            <a:r>
              <a:rPr lang="ar-EG" b="1" dirty="0" smtClean="0">
                <a:solidFill>
                  <a:srgbClr val="00B0F0"/>
                </a:solidFill>
              </a:rPr>
              <a:t>الجانب الشكلى </a:t>
            </a:r>
            <a:r>
              <a:rPr lang="ar-EG" b="1" dirty="0" smtClean="0"/>
              <a:t>: التنسيق  ومراعاة الهوامش ، والمسافات ، ونظام الفقرات . </a:t>
            </a:r>
            <a:endParaRPr lang="en-US" b="1" dirty="0" smtClean="0"/>
          </a:p>
          <a:p>
            <a:pPr algn="r"/>
            <a:r>
              <a:rPr lang="ar-EG" b="1" dirty="0" smtClean="0"/>
              <a:t>   ثم بعد اتمام عملية الكتابة والتأليف ، يبدأ الكاتب فى مرحلة المراجعة والتنقيح فى ضوء الجوانب السلبقة .  </a:t>
            </a:r>
          </a:p>
          <a:p>
            <a:pPr algn="r"/>
            <a:r>
              <a:rPr lang="ar-EG" b="1" dirty="0">
                <a:solidFill>
                  <a:srgbClr val="00B050"/>
                </a:solidFill>
              </a:rPr>
              <a:t> </a:t>
            </a:r>
            <a:r>
              <a:rPr lang="ar-EG" b="1" dirty="0" smtClean="0">
                <a:solidFill>
                  <a:srgbClr val="00B050"/>
                </a:solidFill>
              </a:rPr>
              <a:t>  @ وعلى الكاتب أن يعرف  الأمور الأربعة الآتية :</a:t>
            </a:r>
          </a:p>
          <a:p>
            <a:pPr algn="r"/>
            <a:r>
              <a:rPr lang="ar-EG" b="1" dirty="0" smtClean="0"/>
              <a:t>(*) معلومات حول المحتوى بما يتضمنه من مفاهيم             (*) معلومات حول السياق . </a:t>
            </a:r>
          </a:p>
          <a:p>
            <a:pPr algn="r"/>
            <a:r>
              <a:rPr lang="ar-EG" b="1" dirty="0" smtClean="0"/>
              <a:t>(*) معلومات حول عملية الكتابة : تخطيط ، تأليف ، مراجعة . (*) معلومات حول نظام العرض.                   * *  ومن ثم يتضح أن الكتابة عملية معقدة  .</a:t>
            </a:r>
            <a:r>
              <a:rPr lang="en-US" b="1" dirty="0" smtClean="0"/>
              <a:t>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821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4676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000" b="1" dirty="0" smtClean="0">
                <a:solidFill>
                  <a:srgbClr val="FF0000"/>
                </a:solidFill>
              </a:rPr>
              <a:t>أولا : مفهوم الكتابة </a:t>
            </a:r>
            <a:r>
              <a:rPr lang="ar-EG" sz="2000" b="1" dirty="0">
                <a:solidFill>
                  <a:srgbClr val="FF0000"/>
                </a:solidFill>
              </a:rPr>
              <a:t>:</a:t>
            </a:r>
            <a:r>
              <a:rPr lang="ar-EG" b="1" dirty="0"/>
              <a:t> </a:t>
            </a:r>
            <a:endParaRPr lang="en-US" b="1" dirty="0" smtClean="0"/>
          </a:p>
          <a:p>
            <a:pPr algn="r"/>
            <a:r>
              <a:rPr lang="ar-EG" b="1" dirty="0" smtClean="0"/>
              <a:t> </a:t>
            </a:r>
            <a:endParaRPr lang="en-US" b="1" dirty="0" smtClean="0"/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الكتابة لغــــــــة </a:t>
            </a:r>
            <a:r>
              <a:rPr lang="ar-EG" b="1" dirty="0" smtClean="0"/>
              <a:t>: عرفها القلقشندى بأنها : مصدر كتب يكتب كتبا وكتابة ، ومعناها الجمع ، يقال                         تكتب القوم اذا اجتمعوا ، وسمى الخط كتابة لجمع الحروف بعضها الى بعض . </a:t>
            </a:r>
          </a:p>
          <a:p>
            <a:pPr algn="r"/>
            <a:endParaRPr lang="en-US" b="1" dirty="0" smtClean="0">
              <a:solidFill>
                <a:srgbClr val="00B0F0"/>
              </a:solidFill>
            </a:endParaRPr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الكتابة اصطـلاحـا </a:t>
            </a:r>
            <a:r>
              <a:rPr lang="ar-EG" b="1" dirty="0" smtClean="0"/>
              <a:t>: لها تعريفات متعددة من أهمها :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</a:t>
            </a:r>
            <a:r>
              <a:rPr lang="ar-EG" b="1" dirty="0" smtClean="0">
                <a:solidFill>
                  <a:srgbClr val="00B050"/>
                </a:solidFill>
              </a:rPr>
              <a:t># تعريف ابن خلدون بأنها </a:t>
            </a:r>
            <a:r>
              <a:rPr lang="ar-EG" b="1" dirty="0" smtClean="0"/>
              <a:t>: رسوم وأشكال حرفية تدل على الكلمات المسموعة الدالة على </a:t>
            </a:r>
          </a:p>
          <a:p>
            <a:pPr algn="r"/>
            <a:r>
              <a:rPr lang="ar-EG" b="1" dirty="0" smtClean="0"/>
              <a:t>                                        ما فى النفس .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</a:t>
            </a:r>
            <a:r>
              <a:rPr lang="ar-EG" b="1" dirty="0" smtClean="0">
                <a:solidFill>
                  <a:srgbClr val="00B050"/>
                </a:solidFill>
              </a:rPr>
              <a:t># تعريف يوسف مناصرة بأنها </a:t>
            </a:r>
            <a:r>
              <a:rPr lang="ar-EG" b="1" dirty="0" smtClean="0"/>
              <a:t>: اعادة ترميز اللغة المنطوقة فى شكل خطى على الورق من </a:t>
            </a:r>
          </a:p>
          <a:p>
            <a:pPr algn="r"/>
            <a:r>
              <a:rPr lang="ar-EG" b="1" dirty="0" smtClean="0"/>
              <a:t>                                     خلال أشكال ترتبط ببعضها وفق نظام اصطلح علي أصحاب اللغة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</a:t>
            </a:r>
            <a:r>
              <a:rPr lang="ar-EG" b="1" dirty="0" smtClean="0">
                <a:solidFill>
                  <a:srgbClr val="00B050"/>
                </a:solidFill>
              </a:rPr>
              <a:t># تعريف الهشمى بأنها </a:t>
            </a:r>
            <a:r>
              <a:rPr lang="ar-EG" b="1" dirty="0" smtClean="0"/>
              <a:t>: علم يعرف به كيفية استنباط المعانى وتأليفها مع التعبير عنها بلفظ </a:t>
            </a:r>
          </a:p>
          <a:p>
            <a:pPr algn="r"/>
            <a:r>
              <a:rPr lang="ar-EG" b="1" dirty="0" smtClean="0"/>
              <a:t>                                     لائق وهو مستمد من جميع العلوم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</a:t>
            </a:r>
            <a:r>
              <a:rPr lang="ar-EG" b="1" dirty="0" smtClean="0">
                <a:solidFill>
                  <a:srgbClr val="00B050"/>
                </a:solidFill>
              </a:rPr>
              <a:t># تعريف بيرنى بأنها </a:t>
            </a:r>
            <a:r>
              <a:rPr lang="ar-EG" b="1" dirty="0" smtClean="0"/>
              <a:t>: الحدث أو الفعل الذى يشكل الرموز اللغوية لجعلها ذات معنى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</a:t>
            </a:r>
            <a:r>
              <a:rPr lang="ar-EG" b="1" dirty="0" smtClean="0">
                <a:solidFill>
                  <a:srgbClr val="00B050"/>
                </a:solidFill>
              </a:rPr>
              <a:t># تعريف رشدى طعيمة بأنها </a:t>
            </a:r>
            <a:r>
              <a:rPr lang="ar-EG" b="1" dirty="0" smtClean="0"/>
              <a:t>: عملية يقوم فيها الفرد بتحويل الرموز من خطاب شفوى الى                                         نص مطبوع ، وهى تركيب للرموز يهدف الى توصيل رسالة الى  </a:t>
            </a:r>
            <a:endParaRPr lang="en-US" b="1" dirty="0" smtClean="0"/>
          </a:p>
          <a:p>
            <a:pPr algn="r"/>
            <a:r>
              <a:rPr lang="ar-EG" b="1" dirty="0" smtClean="0"/>
              <a:t>                                       قارئ يبعد عن الكاتب مكانا وزمانا. </a:t>
            </a:r>
          </a:p>
          <a:p>
            <a:pPr algn="r"/>
            <a:endParaRPr lang="en-US" b="1" dirty="0" smtClean="0">
              <a:solidFill>
                <a:srgbClr val="7030A0"/>
              </a:solidFill>
            </a:endParaRPr>
          </a:p>
          <a:p>
            <a:pPr algn="r"/>
            <a:r>
              <a:rPr lang="ar-EG" b="1" dirty="0" smtClean="0">
                <a:solidFill>
                  <a:srgbClr val="7030A0"/>
                </a:solidFill>
              </a:rPr>
              <a:t>@ ولعل هذا التنوع يرجع الى طبيعة مفهوم الكتابة ، والزاوية التى ينظر من خلالها : ( هل هى منتج أم عملية  ؟  ) </a:t>
            </a:r>
            <a:r>
              <a:rPr lang="ar-EG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868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239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ثانيا : خصائص الكتابة : </a:t>
            </a:r>
            <a:endParaRPr lang="ar-EG" sz="2400" b="1" dirty="0"/>
          </a:p>
          <a:p>
            <a:pPr algn="r"/>
            <a:r>
              <a:rPr lang="ar-EG" b="1" dirty="0" smtClean="0"/>
              <a:t>(1) الكتابة فن اتصالى : نقل معلومات أو تعليمات  او رسالة بين مرسل ومستقبل .</a:t>
            </a:r>
          </a:p>
          <a:p>
            <a:pPr algn="r"/>
            <a:r>
              <a:rPr lang="ar-EG" b="1" dirty="0" smtClean="0"/>
              <a:t>(2) الكتابة عملية معقدة : تشتمل على ثلاثة عمليات أساسية  ( التخطيط ، التحرير ، المراجعة )</a:t>
            </a:r>
          </a:p>
          <a:p>
            <a:pPr algn="r"/>
            <a:r>
              <a:rPr lang="ar-EG" b="1" dirty="0" smtClean="0"/>
              <a:t>(3) الكتابة عملية ترميز للرسالة اللغوية : أى انها ترميز للغة فى شكل خطى ، بترابط مجموعة </a:t>
            </a:r>
          </a:p>
          <a:p>
            <a:pPr algn="r"/>
            <a:r>
              <a:rPr lang="ar-EG" b="1" dirty="0" smtClean="0"/>
              <a:t>      من الحروف المعبرة عن الأصوات اللغوية .</a:t>
            </a:r>
          </a:p>
          <a:p>
            <a:pPr algn="r"/>
            <a:r>
              <a:rPr lang="ar-EG" b="1" dirty="0" smtClean="0"/>
              <a:t>(4) الكتابة فن لغوى محكوم بقواعد : وهذه القواعد ترتبط  بـ  ( تنظيم المكتوب ، كتابة الفقرة ، </a:t>
            </a:r>
          </a:p>
          <a:p>
            <a:pPr algn="r"/>
            <a:r>
              <a:rPr lang="ar-EG" b="1" dirty="0" smtClean="0"/>
              <a:t>     آليات الكتابة ، استخدام أدوات الربط ، نوعى الكتابة : وظيفية وابداعية  ) .</a:t>
            </a:r>
          </a:p>
          <a:p>
            <a:pPr algn="r"/>
            <a:r>
              <a:rPr lang="ar-EG" b="1" dirty="0" smtClean="0"/>
              <a:t>(5) الكتابة تفكير : فلكى تكتب عليك بالتفكير فى الموضوع المستهدف ، وفى اختيار المعانى          والألفاظ المعبرة عنها ، وطريقة عرضها ، وفى العلاقات التى تربط بين الأفكار .</a:t>
            </a:r>
          </a:p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ثالثا : أهميـــة الكتابــــــة  :</a:t>
            </a:r>
            <a:r>
              <a:rPr lang="ar-EG" b="1" dirty="0" smtClean="0"/>
              <a:t> </a:t>
            </a:r>
          </a:p>
          <a:p>
            <a:pPr algn="r"/>
            <a:r>
              <a:rPr lang="ar-EG" b="1" dirty="0" smtClean="0"/>
              <a:t>(1) من أهم وسائل اتصال الانسان بغيره .  </a:t>
            </a:r>
          </a:p>
          <a:p>
            <a:pPr algn="r"/>
            <a:r>
              <a:rPr lang="ar-EG" b="1" dirty="0" smtClean="0"/>
              <a:t>(2) يتجاوز بها الانسان حدود الزمان والمكان .</a:t>
            </a:r>
          </a:p>
          <a:p>
            <a:pPr algn="r"/>
            <a:r>
              <a:rPr lang="ar-EG" b="1" dirty="0" smtClean="0"/>
              <a:t>(3) وسيلة لحفظ  التراث الثقافى والاجتماعى وتطويره .</a:t>
            </a:r>
          </a:p>
          <a:p>
            <a:pPr algn="r"/>
            <a:r>
              <a:rPr lang="ar-EG" b="1" dirty="0" smtClean="0"/>
              <a:t>(4) وسيلة لحفظ العلوم وتعلمها والانتفاع بها .</a:t>
            </a:r>
          </a:p>
          <a:p>
            <a:pPr algn="r"/>
            <a:r>
              <a:rPr lang="ar-EG" b="1" dirty="0" smtClean="0"/>
              <a:t>(5) وسيلة لاشباع الحاجات النفسية لدى الفرد .</a:t>
            </a:r>
          </a:p>
          <a:p>
            <a:pPr algn="r"/>
            <a:r>
              <a:rPr lang="ar-EG" b="1" dirty="0" smtClean="0"/>
              <a:t>(6) وسيلة اطلاع على ما فى الضمائر وتأدية الأغراض .</a:t>
            </a:r>
          </a:p>
          <a:p>
            <a:pPr algn="r"/>
            <a:r>
              <a:rPr lang="ar-EG" b="1" dirty="0" smtClean="0"/>
              <a:t>(7) وسيلة من وسائل التفكير فمن خلالها يفكر الكاتب بقلمه .</a:t>
            </a:r>
          </a:p>
          <a:p>
            <a:pPr algn="r"/>
            <a:r>
              <a:rPr lang="ar-EG" b="1" dirty="0" smtClean="0"/>
              <a:t>(8) للكتابة مهارات خاصة تتميز بها عن غيرها من الفنون اللغوية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8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3152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000" b="1" dirty="0" smtClean="0">
                <a:solidFill>
                  <a:srgbClr val="FF0000"/>
                </a:solidFill>
              </a:rPr>
              <a:t>رابعا : مداخل تعليم الكتابة :</a:t>
            </a:r>
            <a:r>
              <a:rPr lang="ar-EG" b="1" dirty="0" smtClean="0"/>
              <a:t> </a:t>
            </a:r>
            <a:endParaRPr lang="ar-EG" b="1" dirty="0"/>
          </a:p>
          <a:p>
            <a:pPr algn="r"/>
            <a:r>
              <a:rPr lang="ar-EG" b="1" dirty="0" smtClean="0"/>
              <a:t>                    تتعد مداخل الكتابة ، وتختلف باختلاف النظرة اليها من قبل الباحثين هى :</a:t>
            </a:r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(أ) مدخل المنتج الكتابى :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ويركز فى تدريسه للكتابة على المنتج النهائى لعملية الكتابة ، او الشكل النهائى للعمل الكتابى باختلاف أنواعه : مقال ، قصة ، تقرير ، .... مع الاهتمام بالجانب التنظيمى ومراعاة الصحة والسلامة اللغوية.  وفى ضوء ذلك تقسم الكتابة الى  ثلاثة أنواع : ( تعبير تحريرى ، واملاء ، وخط ) . </a:t>
            </a:r>
          </a:p>
          <a:p>
            <a:pPr algn="r"/>
            <a:r>
              <a:rPr lang="ar-EG" b="1" dirty="0" smtClean="0"/>
              <a:t>(</a:t>
            </a:r>
            <a:r>
              <a:rPr lang="ar-EG" b="1" dirty="0" smtClean="0">
                <a:solidFill>
                  <a:srgbClr val="00B0F0"/>
                </a:solidFill>
              </a:rPr>
              <a:t>ب) مدخل عمليات الكتابة :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   وفيه تغيرت النظرة الى الكتابة من حيث كونها منتجا نهائيا  الى كونها عملية ، وان اختلف اصحاب تلك النظرة فى عدد المراحل التى تمر بها عملية الكتابة ، فمنهم من حددها  فى ثلاث مراحل  ( مرحلة ما قبل الكتابة ، ومرحلة الكتابة ، ومرحلة ما بعد الكتابة )  ، ومنهم من جعلها أربعة ، بزيادة  ( مرحلة المراجعة ) وتغيير مسميات تلك المراحل  ، بل امتد اختلافهم أيضا الى الخطوات المكونة لكل مرحلة .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</a:t>
            </a:r>
            <a:r>
              <a:rPr lang="ar-EG" b="1" dirty="0" smtClean="0">
                <a:solidFill>
                  <a:srgbClr val="00B050"/>
                </a:solidFill>
              </a:rPr>
              <a:t> </a:t>
            </a:r>
            <a:r>
              <a:rPr lang="ar-EG" b="1" dirty="0" smtClean="0">
                <a:solidFill>
                  <a:srgbClr val="C00000"/>
                </a:solidFill>
              </a:rPr>
              <a:t>وباستقراء كل ذلك  يمكن تحديد مراحل مدخل عمليات الكتابة وخطواته فى الآتى :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(1) مرحلة التخطيط  ( مافبل الكتابة ) : وتتمثل خطواتها فى :</a:t>
            </a:r>
          </a:p>
          <a:p>
            <a:pPr algn="r"/>
            <a:r>
              <a:rPr lang="ar-EG" b="1" dirty="0" smtClean="0"/>
              <a:t>(*) تحديد الهدف                (*) تحديد الموضوع                     (*) العصف الذهنى        (*) جمع البيانات        (*) تحديد الأفكار الرئيسة والفرعية       (*) تنظيم المعلومات وترتيبها.</a:t>
            </a:r>
          </a:p>
          <a:p>
            <a:pPr algn="r"/>
            <a:r>
              <a:rPr lang="ar-EG" b="1" dirty="0" smtClean="0"/>
              <a:t>(*) تحديد شكل العمل الكتابى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6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09600"/>
            <a:ext cx="7239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تابع (ب) مراحل مدخل عمليات الكتابة :</a:t>
            </a:r>
            <a:endParaRPr lang="ar-EG" sz="2400" b="1" dirty="0">
              <a:solidFill>
                <a:srgbClr val="FF0000"/>
              </a:solidFill>
            </a:endParaRP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(2) مرحلة الكتابة أو الانشاءأو التأليف : </a:t>
            </a:r>
            <a:r>
              <a:rPr lang="ar-EG" b="1" dirty="0">
                <a:solidFill>
                  <a:srgbClr val="00B050"/>
                </a:solidFill>
              </a:rPr>
              <a:t>وتتمثل خطواتها فى :</a:t>
            </a:r>
          </a:p>
          <a:p>
            <a:pPr algn="r"/>
            <a:r>
              <a:rPr lang="ar-EG" b="1" dirty="0"/>
              <a:t>(*) </a:t>
            </a:r>
            <a:r>
              <a:rPr lang="ar-EG" b="1" dirty="0" smtClean="0"/>
              <a:t>كتابة المقدمة              (*) كتابة الموضوع              (*) كتابة الخاتمة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     وذلك فى فى شكل مسودة ، يليها          (*) اعادة النظر فى المسودة 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( 3) مرحلة التنقيح أو المراجعة  ( مرحلة ما بعد الكتابة ) : </a:t>
            </a:r>
          </a:p>
          <a:p>
            <a:pPr algn="r"/>
            <a:r>
              <a:rPr lang="ar-EG" b="1" dirty="0" smtClean="0"/>
              <a:t>(*)  المراجعة اللغوية          (*) المراجعة الفكرية               (*) المراجعة التنظيمية .</a:t>
            </a:r>
          </a:p>
          <a:p>
            <a:pPr algn="r"/>
            <a:endParaRPr lang="ar-EG" b="1" dirty="0"/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(</a:t>
            </a:r>
            <a:r>
              <a:rPr lang="ar-EG" sz="2400" b="1" dirty="0" smtClean="0">
                <a:solidFill>
                  <a:srgbClr val="00B0F0"/>
                </a:solidFill>
              </a:rPr>
              <a:t>ج) المدخل التفاعلى</a:t>
            </a:r>
            <a:r>
              <a:rPr lang="ar-EG" b="1" dirty="0" smtClean="0"/>
              <a:t>  : 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           وينظر أصحاب هذا المدخل الى الكتابة على أنها  : عملية تفاعلية بين الكاتب والقارئ  ، والمحتوى ، وخصائص عملية الكتابة ، ومن أصحاب هذا الرأى سنجة ودى ساركر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ومراحل هذا المدخل وخطواته كالآتى :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(1) مرحلة ما قبل الكتابة  : وخطواتها هى :</a:t>
            </a:r>
          </a:p>
          <a:p>
            <a:pPr algn="r"/>
            <a:r>
              <a:rPr lang="ar-EG" b="1" dirty="0" smtClean="0"/>
              <a:t>(*) تحديد مجال الكتابة          (*) تحديد الغرض أو الهدف        (*) تحديد القراء المستهدففين</a:t>
            </a:r>
          </a:p>
          <a:p>
            <a:pPr algn="r"/>
            <a:r>
              <a:rPr lang="ar-EG" b="1" dirty="0" smtClean="0"/>
              <a:t>(*) البحث عن المعلومات       (*) تحديد المهمة                    (*) تحديد حدود المهمة</a:t>
            </a:r>
          </a:p>
          <a:p>
            <a:pPr algn="r"/>
            <a:r>
              <a:rPr lang="ar-EG" b="1" dirty="0" smtClean="0"/>
              <a:t>(*) أخذ الملاحظات              (*) الاستعانة بالمكتبة                (*) المناقشة مع الزملاء</a:t>
            </a:r>
          </a:p>
          <a:p>
            <a:pPr algn="r"/>
            <a:r>
              <a:rPr lang="ar-EG" b="1" dirty="0" smtClean="0"/>
              <a:t>(</a:t>
            </a:r>
            <a:r>
              <a:rPr lang="ar-EG" b="1" dirty="0" smtClean="0">
                <a:solidFill>
                  <a:srgbClr val="00B050"/>
                </a:solidFill>
              </a:rPr>
              <a:t>2) مرحلة الكتابة :  </a:t>
            </a:r>
            <a:r>
              <a:rPr lang="ar-EG" b="1" dirty="0" smtClean="0"/>
              <a:t>ويتم فيها كتابة مسودة للموضوع المستهدف ، فى ضوء التخطيط السابق .</a:t>
            </a:r>
          </a:p>
          <a:p>
            <a:pPr algn="r"/>
            <a:r>
              <a:rPr lang="ar-EG" b="1" dirty="0" smtClean="0"/>
              <a:t>(</a:t>
            </a:r>
            <a:r>
              <a:rPr lang="ar-EG" b="1" dirty="0" smtClean="0">
                <a:solidFill>
                  <a:srgbClr val="00B050"/>
                </a:solidFill>
              </a:rPr>
              <a:t>3) مرحلة ما بعد الكتابة </a:t>
            </a:r>
            <a:r>
              <a:rPr lang="ar-EG" b="1" dirty="0" smtClean="0"/>
              <a:t>: ويتم فيها :</a:t>
            </a:r>
          </a:p>
          <a:p>
            <a:pPr algn="r"/>
            <a:r>
              <a:rPr lang="ar-EG" b="1" dirty="0" smtClean="0"/>
              <a:t>(*) مراجعة المسودة         (*) تنقيح المسودة وتحريرها          (*) كتابة النسخة النهائية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746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33400"/>
            <a:ext cx="731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خامسا : مقومات العمل الكتابى ومهاراته :</a:t>
            </a:r>
            <a:endParaRPr lang="ar-EG" sz="2400" b="1" dirty="0">
              <a:solidFill>
                <a:srgbClr val="FF0000"/>
              </a:solidFill>
            </a:endParaRP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( 1)  الأفكار أو المهارات الفكرية : </a:t>
            </a:r>
          </a:p>
          <a:p>
            <a:pPr algn="r"/>
            <a:r>
              <a:rPr lang="ar-EG" b="1" dirty="0" smtClean="0"/>
              <a:t>(*)  أن تكون الأفكار طريفة وجديدة .                   (*)  أن ترتب منطقيا .</a:t>
            </a:r>
          </a:p>
          <a:p>
            <a:pPr algn="r"/>
            <a:r>
              <a:rPr lang="ar-EG" b="1" dirty="0" smtClean="0"/>
              <a:t>(*)  أن يحوى الموضوع أفكارا رئيسة وفرعية .      (*)  أن يتسم الموضوع بالوحدة والتماسك </a:t>
            </a:r>
          </a:p>
          <a:p>
            <a:pPr algn="r"/>
            <a:r>
              <a:rPr lang="ar-EG" b="1" dirty="0" smtClean="0"/>
              <a:t>(*)  أن تكون أصيلة ومتفردة المعنى .                  (*)  أ</a:t>
            </a:r>
            <a:r>
              <a:rPr lang="ar-EG" b="1" dirty="0"/>
              <a:t>ن</a:t>
            </a:r>
            <a:r>
              <a:rPr lang="ar-EG" b="1" dirty="0" smtClean="0"/>
              <a:t> تكون صحيحة وسليمة وكافية 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(2) الفقرة  و مهارات كتابتها :</a:t>
            </a:r>
          </a:p>
          <a:p>
            <a:pPr algn="r"/>
            <a:r>
              <a:rPr lang="ar-EG" b="1" dirty="0" smtClean="0"/>
              <a:t>        (*) أن تعبر الفقرة عن فكرة واحدة .         (*)  ابراز الفكرة الرئيسة فى الفقرة. </a:t>
            </a:r>
          </a:p>
          <a:p>
            <a:pPr algn="r"/>
            <a:r>
              <a:rPr lang="ar-EG" b="1" dirty="0" smtClean="0"/>
              <a:t>        (*) الترتيب والتنظيم بين الفقرات .           (*)  حسن استخدام علامات الترقيم .</a:t>
            </a:r>
          </a:p>
          <a:p>
            <a:pPr algn="r"/>
            <a:r>
              <a:rPr lang="ar-EG" b="1" dirty="0" smtClean="0"/>
              <a:t>        (*) توظيف أدوات الربط  .                (*) ترك مسافات بين الفقرات وفى بداية الفقرة.</a:t>
            </a:r>
          </a:p>
          <a:p>
            <a:pPr algn="r"/>
            <a:r>
              <a:rPr lang="ar-EG" b="1" dirty="0" smtClean="0"/>
              <a:t>(*) مناسبة طول الفقرة مع فكرتها .</a:t>
            </a:r>
          </a:p>
          <a:p>
            <a:pPr algn="r"/>
            <a:r>
              <a:rPr lang="ar-EG" b="1" dirty="0" smtClean="0"/>
              <a:t>(</a:t>
            </a:r>
            <a:r>
              <a:rPr lang="ar-EG" b="1" dirty="0" smtClean="0">
                <a:solidFill>
                  <a:srgbClr val="00B050"/>
                </a:solidFill>
              </a:rPr>
              <a:t>3) الجملة  و مهارات كتابتها : </a:t>
            </a:r>
          </a:p>
          <a:p>
            <a:pPr algn="r"/>
            <a:r>
              <a:rPr lang="ar-EG" b="1" dirty="0" smtClean="0"/>
              <a:t> (*) تآلف الألفاظ فيما بينها .          (*) سلامة التركيب النحوى.       (*) وضوح الجملة . </a:t>
            </a:r>
          </a:p>
          <a:p>
            <a:pPr algn="r"/>
            <a:r>
              <a:rPr lang="ar-EG" b="1" dirty="0" smtClean="0"/>
              <a:t> (*) الربط الجيد بين الجمل .           (*) الايجاز غير المخل .    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(4) الألفاظ  و مهارات كتابتها :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(*) اختيار اللفظ  الملائم للموضوع          (*) مناسبة الكلمة للمقام          </a:t>
            </a:r>
          </a:p>
          <a:p>
            <a:pPr algn="r"/>
            <a:r>
              <a:rPr lang="ar-EG" b="1" dirty="0" smtClean="0"/>
              <a:t>         (*) التلازم بين الألفاظ والمعانى .           (*) صحة الرسم الاملائى </a:t>
            </a:r>
          </a:p>
          <a:p>
            <a:pPr algn="r"/>
            <a:r>
              <a:rPr lang="ar-EG" b="1" dirty="0" smtClean="0"/>
              <a:t>         (*) فصاحة اللفظة وعدم ابتذالها .           (*) التلازم بين الألفاظ . </a:t>
            </a:r>
          </a:p>
          <a:p>
            <a:pPr algn="r"/>
            <a:r>
              <a:rPr lang="ar-EG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4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26224"/>
            <a:ext cx="7391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تابع خامسا </a:t>
            </a:r>
            <a:r>
              <a:rPr lang="ar-EG" sz="2400" b="1" dirty="0">
                <a:solidFill>
                  <a:srgbClr val="FF0000"/>
                </a:solidFill>
              </a:rPr>
              <a:t>: مقومات العمل الكتابى ومهاراته </a:t>
            </a:r>
            <a:r>
              <a:rPr lang="ar-EG" sz="2400" b="1" dirty="0" smtClean="0">
                <a:solidFill>
                  <a:srgbClr val="FF0000"/>
                </a:solidFill>
              </a:rPr>
              <a:t>:</a:t>
            </a:r>
            <a:endParaRPr lang="ar-EG" sz="2400" b="1" dirty="0">
              <a:solidFill>
                <a:srgbClr val="00B050"/>
              </a:solidFill>
            </a:endParaRP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(5) الأسلوب أو المهارات الأسلوبية :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ar-EG" b="1" dirty="0">
              <a:solidFill>
                <a:srgbClr val="00B050"/>
              </a:solidFill>
            </a:endParaRPr>
          </a:p>
          <a:p>
            <a:pPr algn="r"/>
            <a:r>
              <a:rPr lang="ar-EG" b="1" dirty="0" smtClean="0"/>
              <a:t>      (*) الصدق فى التعبير                            (*) الاستعانة بفنون البلاغة للتجسيد </a:t>
            </a:r>
          </a:p>
          <a:p>
            <a:pPr algn="r"/>
            <a:r>
              <a:rPr lang="ar-EG" b="1" dirty="0" smtClean="0"/>
              <a:t>      (*) استخدام الأسلوب الملائم للعرض           (*) براعة الاستهلال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(*) </a:t>
            </a:r>
            <a:r>
              <a:rPr lang="ar-EG" b="1" dirty="0"/>
              <a:t>تحديد الأفكار الرئيسة والفرعية     </a:t>
            </a:r>
            <a:r>
              <a:rPr lang="ar-EG" b="1" dirty="0" smtClean="0"/>
              <a:t>        (*) حسن الانتقال </a:t>
            </a:r>
            <a:endParaRPr lang="ar-EG" b="1" dirty="0"/>
          </a:p>
          <a:p>
            <a:pPr algn="r"/>
            <a:r>
              <a:rPr lang="ar-EG" b="1" dirty="0" smtClean="0"/>
              <a:t>      (*) استخدام الأسلوب المناسب للموضوع.     (*) التنويع بين الأساليب الخبرية والانشائية </a:t>
            </a:r>
          </a:p>
          <a:p>
            <a:pPr algn="r"/>
            <a:r>
              <a:rPr lang="ar-EG" b="1" dirty="0" smtClean="0">
                <a:solidFill>
                  <a:srgbClr val="00B050"/>
                </a:solidFill>
              </a:rPr>
              <a:t>(6) تنظيم العمل الكتابى أو المهارات التنظيمية :</a:t>
            </a:r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(أ) المقدمـــة ومهارات كتابتها:</a:t>
            </a:r>
          </a:p>
          <a:p>
            <a:pPr algn="r"/>
            <a:r>
              <a:rPr lang="ar-EG" b="1" dirty="0" smtClean="0"/>
              <a:t>(*) أن تكون متصلة بالموضوع وممهدة له .          (*) أن تكون شائقة وجاذة للقارئ</a:t>
            </a:r>
          </a:p>
          <a:p>
            <a:pPr algn="r"/>
            <a:r>
              <a:rPr lang="ar-EG" b="1" dirty="0" smtClean="0"/>
              <a:t>(*) أن تكون مناسبة للموضوع طولا وقصرا .         (*) أن تكون مؤدية الى نتيجة صحيحة.</a:t>
            </a:r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(ب) لب الموضوع ومهارات كتابته : </a:t>
            </a:r>
          </a:p>
          <a:p>
            <a:pPr algn="r"/>
            <a:r>
              <a:rPr lang="ar-EG" b="1" dirty="0" smtClean="0"/>
              <a:t>(*) انتقاء الألفاظ المناسبة        (*) ابراز الفكرة الرئيسة         (*) ربط الأفكارالفرعية بالرئيسة</a:t>
            </a:r>
          </a:p>
          <a:p>
            <a:pPr algn="r"/>
            <a:r>
              <a:rPr lang="ar-EG" b="1" dirty="0" smtClean="0"/>
              <a:t>(*) الترابط المنطقى بينالفقرات    (*) الالتزام بالغرض الأساسى     (*) مراعاة جمهور القراء</a:t>
            </a:r>
          </a:p>
          <a:p>
            <a:pPr algn="r"/>
            <a:r>
              <a:rPr lang="ar-EG" b="1" dirty="0" smtClean="0"/>
              <a:t>(*) توظيف المعلومات والخبرات السابقة</a:t>
            </a:r>
          </a:p>
          <a:p>
            <a:pPr algn="r"/>
            <a:r>
              <a:rPr lang="ar-EG" b="1" dirty="0" smtClean="0">
                <a:solidFill>
                  <a:srgbClr val="00B0F0"/>
                </a:solidFill>
              </a:rPr>
              <a:t>(ج) الخاتمـــة ومهارات كتابتها :</a:t>
            </a:r>
          </a:p>
          <a:p>
            <a:pPr algn="r"/>
            <a:r>
              <a:rPr lang="ar-EG" b="1" dirty="0" smtClean="0"/>
              <a:t>(*) أن تمثل  نهاية طبيعية        (*) أن تقدم حلا للموضوع        (*) أن تكون موجزة </a:t>
            </a:r>
          </a:p>
          <a:p>
            <a:pPr algn="r"/>
            <a:r>
              <a:rPr lang="ar-EG" b="1" dirty="0" smtClean="0"/>
              <a:t>(*) أن تنتقى ألفاظها بعناية       (*) أن تكون مركزة               (*)أن تكون ملخصة للموضوع </a:t>
            </a:r>
          </a:p>
          <a:p>
            <a:pPr algn="r"/>
            <a:r>
              <a:rPr lang="ar-EG" b="1" dirty="0" smtClean="0"/>
              <a:t>(*) أن تكون مثيرة للأفكار المستقبلية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8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85800"/>
            <a:ext cx="69745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تابع خامسا </a:t>
            </a:r>
            <a:r>
              <a:rPr lang="ar-EG" sz="2400" b="1" dirty="0">
                <a:solidFill>
                  <a:srgbClr val="FF0000"/>
                </a:solidFill>
              </a:rPr>
              <a:t>: مقومات العمل الكتابى ومهاراته </a:t>
            </a:r>
            <a:r>
              <a:rPr lang="ar-EG" b="1" dirty="0" smtClean="0">
                <a:solidFill>
                  <a:srgbClr val="FF0000"/>
                </a:solidFill>
              </a:rPr>
              <a:t>:</a:t>
            </a:r>
          </a:p>
          <a:p>
            <a:pPr algn="r"/>
            <a:endParaRPr lang="ar-EG" b="1" dirty="0">
              <a:solidFill>
                <a:srgbClr val="FF0000"/>
              </a:solidFill>
            </a:endParaRPr>
          </a:p>
          <a:p>
            <a:pPr algn="r"/>
            <a:r>
              <a:rPr lang="ar-EG" sz="2000" b="1" dirty="0" smtClean="0">
                <a:solidFill>
                  <a:srgbClr val="00B050"/>
                </a:solidFill>
              </a:rPr>
              <a:t>(7) الوحدة والتماسك ( مهارات الأداء الكتابى ) </a:t>
            </a:r>
            <a:r>
              <a:rPr lang="ar-EG" b="1" dirty="0" smtClean="0">
                <a:solidFill>
                  <a:srgbClr val="00B050"/>
                </a:solidFill>
              </a:rPr>
              <a:t>:</a:t>
            </a:r>
          </a:p>
          <a:p>
            <a:pPr algn="r"/>
            <a:r>
              <a:rPr lang="ar-EG" b="1" dirty="0" smtClean="0">
                <a:solidFill>
                  <a:srgbClr val="FF0000"/>
                </a:solidFill>
              </a:rPr>
              <a:t>         </a:t>
            </a:r>
            <a:r>
              <a:rPr lang="ar-EG" b="1" dirty="0" smtClean="0"/>
              <a:t>(*) حسن  استخدام أدوات الربط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 (*) توظيف علامات الترقيم .</a:t>
            </a:r>
          </a:p>
          <a:p>
            <a:pPr algn="r"/>
            <a:r>
              <a:rPr lang="ar-EG" b="1" dirty="0"/>
              <a:t> </a:t>
            </a:r>
            <a:r>
              <a:rPr lang="ar-EG" b="1" dirty="0" smtClean="0"/>
              <a:t>       (*) تحديد أسلوب العرض ، وذلك من العام الى الخاص ، ومن العلوم الى المجهول ، </a:t>
            </a:r>
          </a:p>
          <a:p>
            <a:pPr algn="r"/>
            <a:r>
              <a:rPr lang="ar-EG" b="1" dirty="0" smtClean="0"/>
              <a:t>                             ومن السبب الى النتيجة.</a:t>
            </a:r>
          </a:p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  </a:t>
            </a:r>
          </a:p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سادسا : أسس تعليم الكتابة : </a:t>
            </a:r>
            <a:r>
              <a:rPr lang="ar-EG" sz="2400" b="1" dirty="0" smtClean="0"/>
              <a:t>( للقراءة فقط )</a:t>
            </a:r>
          </a:p>
          <a:p>
            <a:pPr algn="r"/>
            <a:endParaRPr lang="ar-EG" sz="2400" b="1" dirty="0" smtClean="0"/>
          </a:p>
          <a:p>
            <a:pPr algn="r"/>
            <a:r>
              <a:rPr lang="ar-EG" sz="2400" b="1" dirty="0" smtClean="0"/>
              <a:t>_______________________________________</a:t>
            </a:r>
          </a:p>
          <a:p>
            <a:pPr algn="r"/>
            <a:r>
              <a:rPr lang="ar-EG" sz="2400" b="1" dirty="0" smtClean="0"/>
              <a:t>       </a:t>
            </a:r>
            <a:r>
              <a:rPr lang="ar-EG" sz="2400" b="1" dirty="0" smtClean="0">
                <a:solidFill>
                  <a:srgbClr val="0070C0"/>
                </a:solidFill>
              </a:rPr>
              <a:t>انتهت المحاضرة ، وانتهى بها المقرر ، خالص تحياتى</a:t>
            </a:r>
          </a:p>
          <a:p>
            <a:pPr algn="r"/>
            <a:r>
              <a:rPr lang="ar-EG" sz="2400" b="1" dirty="0">
                <a:solidFill>
                  <a:srgbClr val="0070C0"/>
                </a:solidFill>
              </a:rPr>
              <a:t> </a:t>
            </a:r>
            <a:r>
              <a:rPr lang="ar-EG" sz="2400" b="1" dirty="0" smtClean="0">
                <a:solidFill>
                  <a:srgbClr val="0070C0"/>
                </a:solidFill>
              </a:rPr>
              <a:t>                أحلى أمنياتى بالتوفيق والنجاح </a:t>
            </a:r>
          </a:p>
          <a:p>
            <a:pPr algn="r"/>
            <a:r>
              <a:rPr lang="ar-EG" sz="2400" b="1" dirty="0">
                <a:solidFill>
                  <a:srgbClr val="0070C0"/>
                </a:solidFill>
              </a:rPr>
              <a:t> </a:t>
            </a:r>
            <a:r>
              <a:rPr lang="ar-EG" sz="2400" b="1" dirty="0" smtClean="0">
                <a:solidFill>
                  <a:srgbClr val="0070C0"/>
                </a:solidFill>
              </a:rPr>
              <a:t>                        د /  سيد فهمى  </a:t>
            </a:r>
            <a:endParaRPr lang="ar-EG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1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1523</Words>
  <Application>Microsoft Office PowerPoint</Application>
  <PresentationFormat>On-screen Show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الفصل الخــــــامس مهارات الكتابة اعداد وتقديم د/ سيد فهمى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الفصــــل الخــــــامس  مهارات الكتابة اعداد وتقديم د/ سيد فهمى</dc:title>
  <dc:creator>Dr.Sayed</dc:creator>
  <cp:lastModifiedBy>Dr.Sayed</cp:lastModifiedBy>
  <cp:revision>34</cp:revision>
  <dcterms:created xsi:type="dcterms:W3CDTF">2020-04-22T00:17:51Z</dcterms:created>
  <dcterms:modified xsi:type="dcterms:W3CDTF">2020-04-22T16:48:14Z</dcterms:modified>
</cp:coreProperties>
</file>